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305" r:id="rId2"/>
    <p:sldId id="306" r:id="rId3"/>
    <p:sldId id="307" r:id="rId4"/>
    <p:sldId id="308" r:id="rId5"/>
    <p:sldId id="309" r:id="rId6"/>
    <p:sldId id="313" r:id="rId7"/>
    <p:sldId id="310" r:id="rId8"/>
    <p:sldId id="31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77986" autoAdjust="0"/>
  </p:normalViewPr>
  <p:slideViewPr>
    <p:cSldViewPr>
      <p:cViewPr>
        <p:scale>
          <a:sx n="70" d="100"/>
          <a:sy n="70" d="100"/>
        </p:scale>
        <p:origin x="-258" y="-210"/>
      </p:cViewPr>
      <p:guideLst>
        <p:guide orient="horz" pos="2160"/>
        <p:guide pos="2880"/>
      </p:guideLst>
    </p:cSldViewPr>
  </p:slideViewPr>
  <p:outlineViewPr>
    <p:cViewPr>
      <p:scale>
        <a:sx n="33" d="100"/>
        <a:sy n="33" d="100"/>
      </p:scale>
      <p:origin x="0" y="2394"/>
    </p:cViewPr>
  </p:outlineViewPr>
  <p:notesTextViewPr>
    <p:cViewPr>
      <p:scale>
        <a:sx n="1" d="1"/>
        <a:sy n="1" d="1"/>
      </p:scale>
      <p:origin x="0" y="0"/>
    </p:cViewPr>
  </p:notesTextViewPr>
  <p:notesViewPr>
    <p:cSldViewPr>
      <p:cViewPr varScale="1">
        <p:scale>
          <a:sx n="70" d="100"/>
          <a:sy n="70" d="100"/>
        </p:scale>
        <p:origin x="-323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D55530-2A3D-4521-8DC4-61CA6D304E80}" type="datetimeFigureOut">
              <a:rPr lang="en-US" smtClean="0"/>
              <a:t>5/19/2016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4E176C-11E6-4C24-9D6C-0DF92833B90C}" type="slidenum">
              <a:rPr lang="en-US" smtClean="0"/>
              <a:t>‹#›</a:t>
            </a:fld>
            <a:endParaRPr lang="en-US" dirty="0"/>
          </a:p>
        </p:txBody>
      </p:sp>
    </p:spTree>
    <p:extLst>
      <p:ext uri="{BB962C8B-B14F-4D97-AF65-F5344CB8AC3E}">
        <p14:creationId xmlns:p14="http://schemas.microsoft.com/office/powerpoint/2010/main" val="1549674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E1700B-A377-47C2-98C2-01E9A010EB91}" type="datetimeFigureOut">
              <a:rPr lang="en-US" smtClean="0"/>
              <a:t>5/19/2016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F19283-F912-4676-96F2-4971AFA22E14}" type="slidenum">
              <a:rPr lang="en-US" smtClean="0"/>
              <a:t>‹#›</a:t>
            </a:fld>
            <a:endParaRPr lang="en-US" dirty="0"/>
          </a:p>
        </p:txBody>
      </p:sp>
    </p:spTree>
    <p:extLst>
      <p:ext uri="{BB962C8B-B14F-4D97-AF65-F5344CB8AC3E}">
        <p14:creationId xmlns:p14="http://schemas.microsoft.com/office/powerpoint/2010/main" val="182242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F19283-F912-4676-96F2-4971AFA22E14}" type="slidenum">
              <a:rPr lang="en-US" smtClean="0"/>
              <a:pPr/>
              <a:t>1</a:t>
            </a:fld>
            <a:endParaRPr lang="en-US"/>
          </a:p>
        </p:txBody>
      </p:sp>
    </p:spTree>
    <p:extLst>
      <p:ext uri="{BB962C8B-B14F-4D97-AF65-F5344CB8AC3E}">
        <p14:creationId xmlns:p14="http://schemas.microsoft.com/office/powerpoint/2010/main" val="2444666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Each Baltimore UASI Jurisdiction will develop a Recovery Plan</a:t>
            </a:r>
          </a:p>
          <a:p>
            <a:pPr marL="628650" lvl="1" indent="-171450">
              <a:buFont typeface="Arial" panose="020B0604020202020204" pitchFamily="34" charset="0"/>
              <a:buChar char="•"/>
            </a:pPr>
            <a:r>
              <a:rPr lang="en-US" dirty="0" smtClean="0"/>
              <a:t>Recovery Support Function Annexes developed in partnership with sister agencies/departments will supplement the plans</a:t>
            </a:r>
          </a:p>
          <a:p>
            <a:pPr marL="628650" lvl="1"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Develop a Baltimore UASI All-hazards Regional Recovery Plan to coordinate regional recovery efforts</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Establish a Recovery Program to sustain plans and relationships </a:t>
            </a:r>
          </a:p>
          <a:p>
            <a:pPr marL="628650" lvl="1" indent="-171450">
              <a:buFont typeface="Arial" panose="020B0604020202020204" pitchFamily="34" charset="0"/>
              <a:buChar char="•"/>
            </a:pPr>
            <a:r>
              <a:rPr lang="en-US" dirty="0" smtClean="0"/>
              <a:t>Support the development of jurisdictional programs</a:t>
            </a:r>
          </a:p>
          <a:p>
            <a:pPr marL="628650" lvl="1" indent="-171450">
              <a:buFont typeface="Arial" panose="020B0604020202020204" pitchFamily="34" charset="0"/>
              <a:buChar char="•"/>
            </a:pPr>
            <a:r>
              <a:rPr lang="en-US" dirty="0" smtClean="0"/>
              <a:t>Maintain the Baltimore UASI Recovery Workgroup </a:t>
            </a:r>
          </a:p>
        </p:txBody>
      </p:sp>
      <p:sp>
        <p:nvSpPr>
          <p:cNvPr id="4" name="Slide Number Placeholder 3"/>
          <p:cNvSpPr>
            <a:spLocks noGrp="1"/>
          </p:cNvSpPr>
          <p:nvPr>
            <p:ph type="sldNum" sz="quarter" idx="10"/>
          </p:nvPr>
        </p:nvSpPr>
        <p:spPr/>
        <p:txBody>
          <a:bodyPr/>
          <a:lstStyle/>
          <a:p>
            <a:fld id="{AFF19283-F912-4676-96F2-4971AFA22E14}" type="slidenum">
              <a:rPr lang="en-US" smtClean="0"/>
              <a:t>2</a:t>
            </a:fld>
            <a:endParaRPr lang="en-US" dirty="0"/>
          </a:p>
        </p:txBody>
      </p:sp>
    </p:spTree>
    <p:extLst>
      <p:ext uri="{BB962C8B-B14F-4D97-AF65-F5344CB8AC3E}">
        <p14:creationId xmlns:p14="http://schemas.microsoft.com/office/powerpoint/2010/main" val="1477700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2800" b="1" u="sng" dirty="0" smtClean="0"/>
              <a:t>Hazards:</a:t>
            </a:r>
            <a:r>
              <a:rPr lang="en-US" sz="2800" dirty="0" smtClean="0"/>
              <a:t> The Baltimore Region is susceptible to a wide range of natural and human caused hazards with cascading impacts across the globe.</a:t>
            </a:r>
          </a:p>
          <a:p>
            <a:pPr marL="800100" lvl="1" indent="-342900">
              <a:buFont typeface="Arial" panose="020B0604020202020204" pitchFamily="34" charset="0"/>
              <a:buChar char="•"/>
            </a:pPr>
            <a:r>
              <a:rPr lang="en-US" sz="2400" dirty="0" smtClean="0"/>
              <a:t>Trends indicate that storms and natural disasters will grow increasingly frequent and destructive. </a:t>
            </a:r>
          </a:p>
          <a:p>
            <a:pPr marL="800100" lvl="1" indent="-342900">
              <a:buFont typeface="Arial" panose="020B0604020202020204" pitchFamily="34" charset="0"/>
              <a:buChar char="•"/>
            </a:pPr>
            <a:r>
              <a:rPr lang="en-US" sz="2400" dirty="0" smtClean="0"/>
              <a:t>Terrorism is on the rise, and remains a persistent threat. </a:t>
            </a:r>
          </a:p>
          <a:p>
            <a:pPr marL="800100" lvl="1" indent="-342900">
              <a:buFont typeface="Arial" panose="020B0604020202020204" pitchFamily="34" charset="0"/>
              <a:buChar char="•"/>
            </a:pPr>
            <a:r>
              <a:rPr lang="en-US" sz="2400" dirty="0" smtClean="0"/>
              <a:t>Technological and accidental hazards are continuously prevalent. </a:t>
            </a:r>
          </a:p>
          <a:p>
            <a:pPr marL="800100" lvl="1" indent="-342900">
              <a:buFont typeface="Arial" panose="020B0604020202020204" pitchFamily="34" charset="0"/>
              <a:buChar char="•"/>
            </a:pPr>
            <a:r>
              <a:rPr lang="en-US" sz="2400" dirty="0" smtClean="0"/>
              <a:t>Health hazards pose more of a risk now because of national and international travel advancements. </a:t>
            </a:r>
          </a:p>
          <a:p>
            <a:pPr marL="393192" lvl="1" indent="0">
              <a:buNone/>
            </a:pPr>
            <a:endParaRPr lang="en-US" sz="2400" dirty="0" smtClean="0"/>
          </a:p>
          <a:p>
            <a:pPr lvl="0"/>
            <a:r>
              <a:rPr lang="en-US" sz="2800" b="1" u="sng" dirty="0" smtClean="0"/>
              <a:t>Regional and National Implications:</a:t>
            </a:r>
            <a:r>
              <a:rPr lang="en-US" sz="2800" dirty="0" smtClean="0"/>
              <a:t> The Baltimore Region is vital to the economic prosperity and security of our nation and arguably the world in an era of a globalized economy and supply chains. Additionally, the nation’s top national security assets and resources are located within the Baltimore Region. </a:t>
            </a:r>
          </a:p>
          <a:p>
            <a:endParaRPr lang="en-US" dirty="0"/>
          </a:p>
        </p:txBody>
      </p:sp>
      <p:sp>
        <p:nvSpPr>
          <p:cNvPr id="4" name="Slide Number Placeholder 3"/>
          <p:cNvSpPr>
            <a:spLocks noGrp="1"/>
          </p:cNvSpPr>
          <p:nvPr>
            <p:ph type="sldNum" sz="quarter" idx="10"/>
          </p:nvPr>
        </p:nvSpPr>
        <p:spPr/>
        <p:txBody>
          <a:bodyPr/>
          <a:lstStyle/>
          <a:p>
            <a:fld id="{AFF19283-F912-4676-96F2-4971AFA22E14}" type="slidenum">
              <a:rPr lang="en-US" smtClean="0"/>
              <a:t>3</a:t>
            </a:fld>
            <a:endParaRPr lang="en-US" dirty="0"/>
          </a:p>
        </p:txBody>
      </p:sp>
    </p:spTree>
    <p:extLst>
      <p:ext uri="{BB962C8B-B14F-4D97-AF65-F5344CB8AC3E}">
        <p14:creationId xmlns:p14="http://schemas.microsoft.com/office/powerpoint/2010/main" val="679991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u="sng" dirty="0" smtClean="0"/>
              <a:t>Communication Crisis:</a:t>
            </a:r>
            <a:r>
              <a:rPr lang="en-US" sz="1200" dirty="0" smtClean="0"/>
              <a:t> Misinformation and rumors can spread quickly causing negative press to a local jurisdiction. </a:t>
            </a:r>
          </a:p>
          <a:p>
            <a:pPr lvl="0"/>
            <a:endParaRPr lang="en-US" sz="1200" dirty="0" smtClean="0"/>
          </a:p>
          <a:p>
            <a:pPr lvl="0"/>
            <a:r>
              <a:rPr lang="en-US" sz="1200" b="1" u="sng" dirty="0" smtClean="0"/>
              <a:t>Community Impacts:</a:t>
            </a:r>
            <a:r>
              <a:rPr lang="en-US" sz="1200" dirty="0" smtClean="0"/>
              <a:t> Poor coordination and planning in the aftermath of a disaster can create more confusion, chaos, financial losses, political ramifications, behavioral health issues for the community, closure of local businesses, and many other consequences. </a:t>
            </a:r>
          </a:p>
          <a:p>
            <a:pPr lvl="0"/>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Disaster Relief Funding Opportunities: </a:t>
            </a:r>
            <a:r>
              <a:rPr lang="en-US" sz="1200" kern="1200" dirty="0" smtClean="0">
                <a:solidFill>
                  <a:schemeClr val="tx1"/>
                </a:solidFill>
                <a:effectLst/>
                <a:latin typeface="+mn-lt"/>
                <a:ea typeface="+mn-ea"/>
                <a:cs typeface="+mn-cs"/>
              </a:rPr>
              <a:t>In the aftermath of a disaster, communities have been devastated when government, businesses and residents face the harsh reality that insurance and federal funding programs fall short of expectations and meeting financial losses.  While there are several grant and loan programs available, they can prove difficult to navigate through with short deadlines and strict eligibility requirements leaving businesses and residents with no other option then to leave the community and start over. For example, damages related to flooding have historically been uncovered or under covered by insurance policies.</a:t>
            </a:r>
          </a:p>
          <a:p>
            <a:endParaRPr lang="en-US" dirty="0"/>
          </a:p>
        </p:txBody>
      </p:sp>
      <p:sp>
        <p:nvSpPr>
          <p:cNvPr id="4" name="Slide Number Placeholder 3"/>
          <p:cNvSpPr>
            <a:spLocks noGrp="1"/>
          </p:cNvSpPr>
          <p:nvPr>
            <p:ph type="sldNum" sz="quarter" idx="10"/>
          </p:nvPr>
        </p:nvSpPr>
        <p:spPr/>
        <p:txBody>
          <a:bodyPr/>
          <a:lstStyle/>
          <a:p>
            <a:fld id="{AFF19283-F912-4676-96F2-4971AFA22E14}" type="slidenum">
              <a:rPr lang="en-US" smtClean="0"/>
              <a:t>4</a:t>
            </a:fld>
            <a:endParaRPr lang="en-US" dirty="0"/>
          </a:p>
        </p:txBody>
      </p:sp>
    </p:spTree>
    <p:extLst>
      <p:ext uri="{BB962C8B-B14F-4D97-AF65-F5344CB8AC3E}">
        <p14:creationId xmlns:p14="http://schemas.microsoft.com/office/powerpoint/2010/main" val="23535239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546BC57-1A1C-49C9-B324-5F76595EB938}" type="datetimeFigureOut">
              <a:rPr lang="en-US" smtClean="0"/>
              <a:t>5/19/2016</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82BEBE5-1DA3-4F0B-897C-CC212A85B4A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82BEBE5-1DA3-4F0B-897C-CC212A85B4A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82BEBE5-1DA3-4F0B-897C-CC212A85B4A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Slide Number Placeholder 5"/>
          <p:cNvSpPr>
            <a:spLocks noGrp="1"/>
          </p:cNvSpPr>
          <p:nvPr>
            <p:ph type="sldNum" sz="quarter" idx="12"/>
          </p:nvPr>
        </p:nvSpPr>
        <p:spPr/>
        <p:txBody>
          <a:bodyPr/>
          <a:lstStyle>
            <a:extLst/>
          </a:lstStyle>
          <a:p>
            <a:fld id="{882BEBE5-1DA3-4F0B-897C-CC212A85B4A6}"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6" name="Slide Number Placeholder 5"/>
          <p:cNvSpPr>
            <a:spLocks noGrp="1"/>
          </p:cNvSpPr>
          <p:nvPr>
            <p:ph type="sldNum" sz="quarter" idx="12"/>
          </p:nvPr>
        </p:nvSpPr>
        <p:spPr/>
        <p:txBody>
          <a:bodyPr/>
          <a:lstStyle>
            <a:extLst/>
          </a:lstStyle>
          <a:p>
            <a:fld id="{882BEBE5-1DA3-4F0B-897C-CC212A85B4A6}"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82BEBE5-1DA3-4F0B-897C-CC212A85B4A6}"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882BEBE5-1DA3-4F0B-897C-CC212A85B4A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882BEBE5-1DA3-4F0B-897C-CC212A85B4A6}"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546BC57-1A1C-49C9-B324-5F76595EB938}" type="datetimeFigureOut">
              <a:rPr lang="en-US" smtClean="0"/>
              <a:t>5/19/2016</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882BEBE5-1DA3-4F0B-897C-CC212A85B4A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546BC57-1A1C-49C9-B324-5F76595EB938}" type="datetimeFigureOut">
              <a:rPr lang="en-US" smtClean="0"/>
              <a:t>5/19/2016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82BEBE5-1DA3-4F0B-897C-CC212A85B4A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546BC57-1A1C-49C9-B324-5F76595EB938}" type="datetimeFigureOut">
              <a:rPr lang="en-US" smtClean="0"/>
              <a:t>5/19/2016</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82BEBE5-1DA3-4F0B-897C-CC212A85B4A6}"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546BC57-1A1C-49C9-B324-5F76595EB938}" type="datetimeFigureOut">
              <a:rPr lang="en-US" smtClean="0"/>
              <a:t>5/19/2016</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82BEBE5-1DA3-4F0B-897C-CC212A85B4A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Baltimore UASI Recovery Planning Effort</a:t>
            </a:r>
            <a:endParaRPr lang="en-US" dirty="0"/>
          </a:p>
        </p:txBody>
      </p:sp>
      <p:sp>
        <p:nvSpPr>
          <p:cNvPr id="3" name="Subtitle 2"/>
          <p:cNvSpPr>
            <a:spLocks noGrp="1"/>
          </p:cNvSpPr>
          <p:nvPr>
            <p:ph type="subTitle" idx="1"/>
          </p:nvPr>
        </p:nvSpPr>
        <p:spPr/>
        <p:txBody>
          <a:bodyPr/>
          <a:lstStyle/>
          <a:p>
            <a:r>
              <a:rPr lang="en-US" dirty="0" smtClean="0"/>
              <a:t>Jurisdictional </a:t>
            </a:r>
            <a:r>
              <a:rPr lang="en-US" dirty="0"/>
              <a:t>and Regional </a:t>
            </a:r>
            <a:r>
              <a:rPr lang="en-US" dirty="0" smtClean="0"/>
              <a:t>Recovery </a:t>
            </a:r>
          </a:p>
          <a:p>
            <a:r>
              <a:rPr lang="en-US" dirty="0" smtClean="0"/>
              <a:t>Planning </a:t>
            </a:r>
            <a:r>
              <a:rPr lang="en-US" dirty="0"/>
              <a:t>Project Overview</a:t>
            </a:r>
          </a:p>
        </p:txBody>
      </p:sp>
    </p:spTree>
    <p:extLst>
      <p:ext uri="{BB962C8B-B14F-4D97-AF65-F5344CB8AC3E}">
        <p14:creationId xmlns:p14="http://schemas.microsoft.com/office/powerpoint/2010/main" val="2670094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10600" cy="4525963"/>
          </a:xfrm>
        </p:spPr>
        <p:txBody>
          <a:bodyPr>
            <a:normAutofit lnSpcReduction="10000"/>
          </a:bodyPr>
          <a:lstStyle/>
          <a:p>
            <a:r>
              <a:rPr lang="en-US" dirty="0" smtClean="0"/>
              <a:t>Each Baltimore UASI Jurisdiction will develop a Recovery Plan</a:t>
            </a:r>
          </a:p>
          <a:p>
            <a:pPr lvl="1"/>
            <a:r>
              <a:rPr lang="en-US" dirty="0" smtClean="0"/>
              <a:t>Recovery Support Function Annexes supplement the plans</a:t>
            </a:r>
          </a:p>
          <a:p>
            <a:pPr lvl="1"/>
            <a:endParaRPr lang="en-US" dirty="0"/>
          </a:p>
          <a:p>
            <a:r>
              <a:rPr lang="en-US" dirty="0" smtClean="0"/>
              <a:t>Develop a Baltimore UASI All-hazards Regional Recovery Plan to coordinate regional recovery efforts</a:t>
            </a:r>
          </a:p>
          <a:p>
            <a:endParaRPr lang="en-US" dirty="0"/>
          </a:p>
          <a:p>
            <a:r>
              <a:rPr lang="en-US" dirty="0" smtClean="0"/>
              <a:t>Establish a Recovery Program to sustain plans and relationships </a:t>
            </a:r>
          </a:p>
        </p:txBody>
      </p:sp>
      <p:sp>
        <p:nvSpPr>
          <p:cNvPr id="3" name="Slide Number Placeholder 2"/>
          <p:cNvSpPr>
            <a:spLocks noGrp="1"/>
          </p:cNvSpPr>
          <p:nvPr>
            <p:ph type="sldNum" sz="quarter" idx="12"/>
          </p:nvPr>
        </p:nvSpPr>
        <p:spPr/>
        <p:txBody>
          <a:bodyPr/>
          <a:lstStyle/>
          <a:p>
            <a:fld id="{882BEBE5-1DA3-4F0B-897C-CC212A85B4A6}" type="slidenum">
              <a:rPr lang="en-US" smtClean="0"/>
              <a:pPr/>
              <a:t>2</a:t>
            </a:fld>
            <a:endParaRPr lang="en-US" dirty="0"/>
          </a:p>
        </p:txBody>
      </p:sp>
      <p:sp>
        <p:nvSpPr>
          <p:cNvPr id="4" name="Title 3"/>
          <p:cNvSpPr>
            <a:spLocks noGrp="1"/>
          </p:cNvSpPr>
          <p:nvPr>
            <p:ph type="title"/>
          </p:nvPr>
        </p:nvSpPr>
        <p:spPr/>
        <p:txBody>
          <a:bodyPr/>
          <a:lstStyle/>
          <a:p>
            <a:r>
              <a:rPr lang="en-US" dirty="0" smtClean="0"/>
              <a:t>Goals</a:t>
            </a:r>
            <a:endParaRPr lang="en-US" dirty="0"/>
          </a:p>
        </p:txBody>
      </p:sp>
    </p:spTree>
    <p:extLst>
      <p:ext uri="{BB962C8B-B14F-4D97-AF65-F5344CB8AC3E}">
        <p14:creationId xmlns:p14="http://schemas.microsoft.com/office/powerpoint/2010/main" val="27004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2800" dirty="0" smtClean="0"/>
              <a:t>The </a:t>
            </a:r>
            <a:r>
              <a:rPr lang="en-US" sz="2800" dirty="0"/>
              <a:t>Baltimore Region is susceptible to a wide range of natural and human caused hazards with cascading impacts across the globe.</a:t>
            </a:r>
          </a:p>
          <a:p>
            <a:pPr marL="393192" lvl="1" indent="0">
              <a:buNone/>
            </a:pPr>
            <a:endParaRPr lang="en-US" sz="2400" dirty="0"/>
          </a:p>
          <a:p>
            <a:pPr lvl="0"/>
            <a:r>
              <a:rPr lang="en-US" sz="2800" dirty="0" smtClean="0"/>
              <a:t>The </a:t>
            </a:r>
            <a:r>
              <a:rPr lang="en-US" sz="2800" dirty="0"/>
              <a:t>Baltimore Region is vital to the economic prosperity and security of our </a:t>
            </a:r>
            <a:r>
              <a:rPr lang="en-US" sz="2800" dirty="0" smtClean="0"/>
              <a:t>nation, and many national </a:t>
            </a:r>
            <a:r>
              <a:rPr lang="en-US" sz="2800" dirty="0"/>
              <a:t>security assets and resources are located within the Baltimore Region. </a:t>
            </a:r>
          </a:p>
          <a:p>
            <a:endParaRPr lang="en-US" dirty="0"/>
          </a:p>
        </p:txBody>
      </p:sp>
      <p:sp>
        <p:nvSpPr>
          <p:cNvPr id="3" name="Slide Number Placeholder 2"/>
          <p:cNvSpPr>
            <a:spLocks noGrp="1"/>
          </p:cNvSpPr>
          <p:nvPr>
            <p:ph type="sldNum" sz="quarter" idx="12"/>
          </p:nvPr>
        </p:nvSpPr>
        <p:spPr/>
        <p:txBody>
          <a:bodyPr/>
          <a:lstStyle/>
          <a:p>
            <a:fld id="{882BEBE5-1DA3-4F0B-897C-CC212A85B4A6}" type="slidenum">
              <a:rPr lang="en-US" smtClean="0"/>
              <a:pPr/>
              <a:t>3</a:t>
            </a:fld>
            <a:endParaRPr lang="en-US" dirty="0"/>
          </a:p>
        </p:txBody>
      </p:sp>
      <p:sp>
        <p:nvSpPr>
          <p:cNvPr id="4" name="Title 3"/>
          <p:cNvSpPr>
            <a:spLocks noGrp="1"/>
          </p:cNvSpPr>
          <p:nvPr>
            <p:ph type="title"/>
          </p:nvPr>
        </p:nvSpPr>
        <p:spPr/>
        <p:txBody>
          <a:bodyPr/>
          <a:lstStyle/>
          <a:p>
            <a:r>
              <a:rPr lang="en-US" dirty="0" smtClean="0"/>
              <a:t>Situation</a:t>
            </a:r>
            <a:endParaRPr lang="en-US" dirty="0"/>
          </a:p>
        </p:txBody>
      </p:sp>
    </p:spTree>
    <p:extLst>
      <p:ext uri="{BB962C8B-B14F-4D97-AF65-F5344CB8AC3E}">
        <p14:creationId xmlns:p14="http://schemas.microsoft.com/office/powerpoint/2010/main" val="3894994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05128"/>
            <a:ext cx="8458200" cy="4843272"/>
          </a:xfrm>
        </p:spPr>
        <p:txBody>
          <a:bodyPr>
            <a:normAutofit fontScale="92500" lnSpcReduction="20000"/>
          </a:bodyPr>
          <a:lstStyle/>
          <a:p>
            <a:pPr lvl="0"/>
            <a:r>
              <a:rPr lang="en-US" sz="2800" dirty="0" smtClean="0"/>
              <a:t>Poor </a:t>
            </a:r>
            <a:r>
              <a:rPr lang="en-US" sz="2800" dirty="0"/>
              <a:t>coordination and planning in the </a:t>
            </a:r>
            <a:r>
              <a:rPr lang="en-US" sz="2800" dirty="0" smtClean="0"/>
              <a:t>aftermath </a:t>
            </a:r>
            <a:r>
              <a:rPr lang="en-US" sz="2800" dirty="0"/>
              <a:t>of a disaster </a:t>
            </a:r>
            <a:r>
              <a:rPr lang="en-US" sz="2800" dirty="0" smtClean="0"/>
              <a:t>can result in:</a:t>
            </a:r>
          </a:p>
          <a:p>
            <a:pPr lvl="0"/>
            <a:endParaRPr lang="en-US" sz="2800" dirty="0" smtClean="0"/>
          </a:p>
          <a:p>
            <a:pPr lvl="1"/>
            <a:r>
              <a:rPr lang="en-US" sz="2400" dirty="0" smtClean="0"/>
              <a:t>Confusion and chaos	</a:t>
            </a:r>
          </a:p>
          <a:p>
            <a:pPr lvl="1"/>
            <a:endParaRPr lang="en-US" sz="2400" dirty="0" smtClean="0"/>
          </a:p>
          <a:p>
            <a:pPr lvl="1"/>
            <a:r>
              <a:rPr lang="en-US" sz="2400" dirty="0" smtClean="0"/>
              <a:t>Financial losses </a:t>
            </a:r>
          </a:p>
          <a:p>
            <a:pPr lvl="1"/>
            <a:endParaRPr lang="en-US" sz="2400" dirty="0" smtClean="0"/>
          </a:p>
          <a:p>
            <a:pPr lvl="1"/>
            <a:r>
              <a:rPr lang="en-US" sz="2400" dirty="0" smtClean="0"/>
              <a:t>Closure </a:t>
            </a:r>
            <a:r>
              <a:rPr lang="en-US" sz="2400" dirty="0"/>
              <a:t>of local businesses</a:t>
            </a:r>
          </a:p>
          <a:p>
            <a:pPr lvl="1"/>
            <a:endParaRPr lang="en-US" sz="2400" dirty="0" smtClean="0"/>
          </a:p>
          <a:p>
            <a:pPr lvl="1"/>
            <a:r>
              <a:rPr lang="en-US" sz="2400" dirty="0" smtClean="0"/>
              <a:t>Loss of residents and visitors </a:t>
            </a:r>
          </a:p>
          <a:p>
            <a:pPr lvl="1"/>
            <a:endParaRPr lang="en-US" sz="2400" dirty="0" smtClean="0"/>
          </a:p>
          <a:p>
            <a:pPr lvl="1"/>
            <a:r>
              <a:rPr lang="en-US" sz="2400" dirty="0" smtClean="0"/>
              <a:t>Mental </a:t>
            </a:r>
            <a:r>
              <a:rPr lang="en-US" sz="2400" dirty="0"/>
              <a:t>and behavioral health issues for the </a:t>
            </a:r>
            <a:r>
              <a:rPr lang="en-US" sz="2400" dirty="0" smtClean="0"/>
              <a:t>community</a:t>
            </a:r>
            <a:endParaRPr lang="en-US" sz="2400" dirty="0"/>
          </a:p>
          <a:p>
            <a:pPr lvl="1"/>
            <a:endParaRPr lang="en-US" sz="2400" dirty="0" smtClean="0"/>
          </a:p>
          <a:p>
            <a:pPr lvl="1"/>
            <a:r>
              <a:rPr lang="en-US" sz="2400" dirty="0" smtClean="0"/>
              <a:t>Political ramifications</a:t>
            </a:r>
          </a:p>
        </p:txBody>
      </p:sp>
      <p:sp>
        <p:nvSpPr>
          <p:cNvPr id="3" name="Slide Number Placeholder 2"/>
          <p:cNvSpPr>
            <a:spLocks noGrp="1"/>
          </p:cNvSpPr>
          <p:nvPr>
            <p:ph type="sldNum" sz="quarter" idx="12"/>
          </p:nvPr>
        </p:nvSpPr>
        <p:spPr/>
        <p:txBody>
          <a:bodyPr/>
          <a:lstStyle/>
          <a:p>
            <a:fld id="{882BEBE5-1DA3-4F0B-897C-CC212A85B4A6}" type="slidenum">
              <a:rPr lang="en-US" smtClean="0"/>
              <a:pPr/>
              <a:t>4</a:t>
            </a:fld>
            <a:endParaRPr lang="en-US" dirty="0"/>
          </a:p>
        </p:txBody>
      </p:sp>
      <p:sp>
        <p:nvSpPr>
          <p:cNvPr id="4" name="Title 3"/>
          <p:cNvSpPr>
            <a:spLocks noGrp="1"/>
          </p:cNvSpPr>
          <p:nvPr>
            <p:ph type="title"/>
          </p:nvPr>
        </p:nvSpPr>
        <p:spPr/>
        <p:txBody>
          <a:bodyPr/>
          <a:lstStyle/>
          <a:p>
            <a:r>
              <a:rPr lang="en-US" dirty="0" smtClean="0"/>
              <a:t>Situation Cont’d.</a:t>
            </a:r>
            <a:endParaRPr lang="en-US" dirty="0"/>
          </a:p>
        </p:txBody>
      </p:sp>
    </p:spTree>
    <p:extLst>
      <p:ext uri="{BB962C8B-B14F-4D97-AF65-F5344CB8AC3E}">
        <p14:creationId xmlns:p14="http://schemas.microsoft.com/office/powerpoint/2010/main" val="1467797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Establishes the relationships needed to support recovery efforts</a:t>
            </a:r>
          </a:p>
          <a:p>
            <a:endParaRPr lang="en-US" dirty="0"/>
          </a:p>
          <a:p>
            <a:r>
              <a:rPr lang="en-US" dirty="0"/>
              <a:t>Minimizes the financial impacts of a disaster and expedites the reimbursement process </a:t>
            </a:r>
          </a:p>
          <a:p>
            <a:endParaRPr lang="en-US" dirty="0"/>
          </a:p>
          <a:p>
            <a:pPr lvl="0"/>
            <a:r>
              <a:rPr lang="en-US" dirty="0"/>
              <a:t>Defines the roles and responsibilities of recovery partners </a:t>
            </a:r>
          </a:p>
          <a:p>
            <a:endParaRPr lang="en-US" dirty="0" smtClean="0"/>
          </a:p>
          <a:p>
            <a:pPr lvl="0"/>
            <a:r>
              <a:rPr lang="en-US" dirty="0"/>
              <a:t>Allows all levels of government to coordinate in support of  recovery </a:t>
            </a:r>
            <a:r>
              <a:rPr lang="en-US" dirty="0" smtClean="0"/>
              <a:t>operations</a:t>
            </a:r>
          </a:p>
          <a:p>
            <a:pPr lvl="0"/>
            <a:endParaRPr lang="en-US" dirty="0"/>
          </a:p>
          <a:p>
            <a:pPr lvl="0"/>
            <a:r>
              <a:rPr lang="en-US" dirty="0" smtClean="0"/>
              <a:t>Facilitates public-private partnerships in support of recovery efforts </a:t>
            </a:r>
            <a:endParaRPr lang="en-US" dirty="0"/>
          </a:p>
          <a:p>
            <a:endParaRPr lang="en-US" dirty="0" smtClean="0"/>
          </a:p>
          <a:p>
            <a:r>
              <a:rPr lang="en-US" dirty="0" smtClean="0"/>
              <a:t>Reduces the amount of time needed to recover</a:t>
            </a:r>
          </a:p>
          <a:p>
            <a:endParaRPr lang="en-US" dirty="0" smtClean="0"/>
          </a:p>
          <a:p>
            <a:pPr lvl="0"/>
            <a:endParaRPr lang="en-US" dirty="0" smtClean="0"/>
          </a:p>
          <a:p>
            <a:pPr lvl="0"/>
            <a:endParaRPr lang="en-US" dirty="0" smtClean="0"/>
          </a:p>
          <a:p>
            <a:pPr lvl="0"/>
            <a:endParaRPr lang="en-US" dirty="0" smtClean="0"/>
          </a:p>
        </p:txBody>
      </p:sp>
      <p:sp>
        <p:nvSpPr>
          <p:cNvPr id="3" name="Slide Number Placeholder 2"/>
          <p:cNvSpPr>
            <a:spLocks noGrp="1"/>
          </p:cNvSpPr>
          <p:nvPr>
            <p:ph type="sldNum" sz="quarter" idx="12"/>
          </p:nvPr>
        </p:nvSpPr>
        <p:spPr/>
        <p:txBody>
          <a:bodyPr/>
          <a:lstStyle/>
          <a:p>
            <a:fld id="{882BEBE5-1DA3-4F0B-897C-CC212A85B4A6}" type="slidenum">
              <a:rPr lang="en-US" smtClean="0"/>
              <a:pPr/>
              <a:t>5</a:t>
            </a:fld>
            <a:endParaRPr lang="en-US" dirty="0"/>
          </a:p>
        </p:txBody>
      </p:sp>
      <p:sp>
        <p:nvSpPr>
          <p:cNvPr id="4" name="Title 3"/>
          <p:cNvSpPr>
            <a:spLocks noGrp="1"/>
          </p:cNvSpPr>
          <p:nvPr>
            <p:ph type="title"/>
          </p:nvPr>
        </p:nvSpPr>
        <p:spPr/>
        <p:txBody>
          <a:bodyPr/>
          <a:lstStyle/>
          <a:p>
            <a:r>
              <a:rPr lang="en-US" dirty="0" smtClean="0"/>
              <a:t>Benefits of Recovery Planning</a:t>
            </a:r>
            <a:endParaRPr lang="en-US" dirty="0"/>
          </a:p>
        </p:txBody>
      </p:sp>
    </p:spTree>
    <p:extLst>
      <p:ext uri="{BB962C8B-B14F-4D97-AF65-F5344CB8AC3E}">
        <p14:creationId xmlns:p14="http://schemas.microsoft.com/office/powerpoint/2010/main" val="3738203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Budgeting </a:t>
            </a:r>
            <a:r>
              <a:rPr lang="en-US" dirty="0" smtClean="0">
                <a:solidFill>
                  <a:srgbClr val="FF0000"/>
                </a:solidFill>
              </a:rPr>
              <a:t>&lt;customize as needed&gt;</a:t>
            </a:r>
            <a:endParaRPr lang="en-US" dirty="0">
              <a:solidFill>
                <a:srgbClr val="FF0000"/>
              </a:solidFill>
            </a:endParaRPr>
          </a:p>
        </p:txBody>
      </p:sp>
      <p:sp>
        <p:nvSpPr>
          <p:cNvPr id="3" name="Text Placeholder 2"/>
          <p:cNvSpPr>
            <a:spLocks noGrp="1"/>
          </p:cNvSpPr>
          <p:nvPr>
            <p:ph type="body" idx="1"/>
          </p:nvPr>
        </p:nvSpPr>
        <p:spPr/>
        <p:txBody>
          <a:bodyPr/>
          <a:lstStyle/>
          <a:p>
            <a:r>
              <a:rPr lang="en-US" dirty="0" smtClean="0"/>
              <a:t>Time Support </a:t>
            </a:r>
            <a:endParaRPr lang="en-US" dirty="0"/>
          </a:p>
        </p:txBody>
      </p:sp>
      <p:sp>
        <p:nvSpPr>
          <p:cNvPr id="4" name="Text Placeholder 3"/>
          <p:cNvSpPr>
            <a:spLocks noGrp="1"/>
          </p:cNvSpPr>
          <p:nvPr>
            <p:ph type="body" sz="half" idx="3"/>
          </p:nvPr>
        </p:nvSpPr>
        <p:spPr/>
        <p:txBody>
          <a:bodyPr/>
          <a:lstStyle/>
          <a:p>
            <a:r>
              <a:rPr lang="en-US" dirty="0" smtClean="0"/>
              <a:t>Financial Support</a:t>
            </a:r>
            <a:endParaRPr lang="en-US" dirty="0"/>
          </a:p>
        </p:txBody>
      </p:sp>
      <p:sp>
        <p:nvSpPr>
          <p:cNvPr id="5" name="Content Placeholder 4"/>
          <p:cNvSpPr>
            <a:spLocks noGrp="1"/>
          </p:cNvSpPr>
          <p:nvPr>
            <p:ph sz="quarter" idx="2"/>
          </p:nvPr>
        </p:nvSpPr>
        <p:spPr/>
        <p:txBody>
          <a:bodyPr/>
          <a:lstStyle/>
          <a:p>
            <a:r>
              <a:rPr lang="en-US" dirty="0" smtClean="0"/>
              <a:t>Staffing time commitment</a:t>
            </a:r>
          </a:p>
          <a:p>
            <a:endParaRPr lang="en-US" dirty="0" smtClean="0"/>
          </a:p>
          <a:p>
            <a:r>
              <a:rPr lang="en-US" dirty="0" smtClean="0"/>
              <a:t>Participation in coordination efforts  </a:t>
            </a:r>
            <a:endParaRPr lang="en-US" dirty="0"/>
          </a:p>
        </p:txBody>
      </p:sp>
      <p:sp>
        <p:nvSpPr>
          <p:cNvPr id="6" name="Content Placeholder 5"/>
          <p:cNvSpPr>
            <a:spLocks noGrp="1"/>
          </p:cNvSpPr>
          <p:nvPr>
            <p:ph sz="quarter" idx="4"/>
          </p:nvPr>
        </p:nvSpPr>
        <p:spPr/>
        <p:txBody>
          <a:bodyPr/>
          <a:lstStyle/>
          <a:p>
            <a:r>
              <a:rPr lang="en-US" dirty="0" smtClean="0"/>
              <a:t>The planning process may identify investment needs to support recovery work </a:t>
            </a:r>
            <a:endParaRPr lang="en-US" dirty="0"/>
          </a:p>
        </p:txBody>
      </p:sp>
    </p:spTree>
    <p:extLst>
      <p:ext uri="{BB962C8B-B14F-4D97-AF65-F5344CB8AC3E}">
        <p14:creationId xmlns:p14="http://schemas.microsoft.com/office/powerpoint/2010/main" val="66066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Prioritize recovery planning in your jurisdiction</a:t>
            </a:r>
          </a:p>
          <a:p>
            <a:endParaRPr lang="en-US" dirty="0" smtClean="0"/>
          </a:p>
          <a:p>
            <a:r>
              <a:rPr lang="en-US" dirty="0" smtClean="0"/>
              <a:t>Encourage all </a:t>
            </a:r>
            <a:r>
              <a:rPr lang="en-US" dirty="0"/>
              <a:t>g</a:t>
            </a:r>
            <a:r>
              <a:rPr lang="en-US" dirty="0" smtClean="0"/>
              <a:t>overnment agencies/departments, and private, nonprofit, and faith-based organizations to participate in this recovery planning process</a:t>
            </a:r>
          </a:p>
          <a:p>
            <a:endParaRPr lang="en-US" dirty="0" smtClean="0"/>
          </a:p>
          <a:p>
            <a:r>
              <a:rPr lang="en-US" dirty="0" smtClean="0"/>
              <a:t>Provide policy direction</a:t>
            </a:r>
          </a:p>
          <a:p>
            <a:endParaRPr lang="en-US" dirty="0"/>
          </a:p>
          <a:p>
            <a:r>
              <a:rPr lang="en-US" dirty="0" smtClean="0"/>
              <a:t>Identify additional stakeholders to engage in the process </a:t>
            </a:r>
          </a:p>
          <a:p>
            <a:endParaRPr lang="en-US" dirty="0"/>
          </a:p>
          <a:p>
            <a:r>
              <a:rPr lang="en-US" dirty="0" smtClean="0"/>
              <a:t>Understand legal authorities</a:t>
            </a:r>
            <a:endParaRPr lang="en-US" dirty="0"/>
          </a:p>
        </p:txBody>
      </p:sp>
      <p:sp>
        <p:nvSpPr>
          <p:cNvPr id="3" name="Slide Number Placeholder 2"/>
          <p:cNvSpPr>
            <a:spLocks noGrp="1"/>
          </p:cNvSpPr>
          <p:nvPr>
            <p:ph type="sldNum" sz="quarter" idx="12"/>
          </p:nvPr>
        </p:nvSpPr>
        <p:spPr/>
        <p:txBody>
          <a:bodyPr/>
          <a:lstStyle/>
          <a:p>
            <a:fld id="{882BEBE5-1DA3-4F0B-897C-CC212A85B4A6}" type="slidenum">
              <a:rPr lang="en-US" smtClean="0"/>
              <a:pPr/>
              <a:t>7</a:t>
            </a:fld>
            <a:endParaRPr lang="en-US" dirty="0"/>
          </a:p>
        </p:txBody>
      </p:sp>
      <p:sp>
        <p:nvSpPr>
          <p:cNvPr id="4" name="Title 3"/>
          <p:cNvSpPr>
            <a:spLocks noGrp="1"/>
          </p:cNvSpPr>
          <p:nvPr>
            <p:ph type="title"/>
          </p:nvPr>
        </p:nvSpPr>
        <p:spPr/>
        <p:txBody>
          <a:bodyPr>
            <a:noAutofit/>
          </a:bodyPr>
          <a:lstStyle/>
          <a:p>
            <a:r>
              <a:rPr lang="en-US" sz="2800" dirty="0" smtClean="0"/>
              <a:t>Request for Support for the Jurisdictional and Regional Planning Efforts</a:t>
            </a:r>
            <a:endParaRPr lang="en-US" sz="2800" dirty="0"/>
          </a:p>
        </p:txBody>
      </p:sp>
    </p:spTree>
    <p:extLst>
      <p:ext uri="{BB962C8B-B14F-4D97-AF65-F5344CB8AC3E}">
        <p14:creationId xmlns:p14="http://schemas.microsoft.com/office/powerpoint/2010/main" val="845817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Questions/Comments</a:t>
            </a:r>
            <a:endParaRPr lang="en-US" dirty="0"/>
          </a:p>
        </p:txBody>
      </p:sp>
      <p:sp>
        <p:nvSpPr>
          <p:cNvPr id="3" name="Text Placeholder 2"/>
          <p:cNvSpPr>
            <a:spLocks noGrp="1"/>
          </p:cNvSpPr>
          <p:nvPr>
            <p:ph type="body" idx="1"/>
          </p:nvPr>
        </p:nvSpPr>
        <p:spPr/>
        <p:txBody>
          <a:bodyPr>
            <a:normAutofit fontScale="85000" lnSpcReduction="10000"/>
          </a:bodyPr>
          <a:lstStyle/>
          <a:p>
            <a:r>
              <a:rPr lang="en-US" dirty="0" smtClean="0"/>
              <a:t>Your Baltimore UASI Recovery Workgroup Representative</a:t>
            </a:r>
            <a:endParaRPr lang="en-US" dirty="0"/>
          </a:p>
        </p:txBody>
      </p:sp>
      <p:sp>
        <p:nvSpPr>
          <p:cNvPr id="4" name="Text Placeholder 3"/>
          <p:cNvSpPr>
            <a:spLocks noGrp="1"/>
          </p:cNvSpPr>
          <p:nvPr>
            <p:ph type="body" sz="half" idx="3"/>
          </p:nvPr>
        </p:nvSpPr>
        <p:spPr/>
        <p:txBody>
          <a:bodyPr>
            <a:normAutofit lnSpcReduction="10000"/>
          </a:bodyPr>
          <a:lstStyle/>
          <a:p>
            <a:r>
              <a:rPr lang="en-US" dirty="0" smtClean="0"/>
              <a:t>Baltimore UASI Workgroup </a:t>
            </a:r>
            <a:endParaRPr lang="en-US" dirty="0"/>
          </a:p>
        </p:txBody>
      </p:sp>
      <p:sp>
        <p:nvSpPr>
          <p:cNvPr id="5" name="Content Placeholder 4"/>
          <p:cNvSpPr>
            <a:spLocks noGrp="1"/>
          </p:cNvSpPr>
          <p:nvPr>
            <p:ph sz="quarter" idx="2"/>
          </p:nvPr>
        </p:nvSpPr>
        <p:spPr>
          <a:xfrm>
            <a:off x="304800" y="1444294"/>
            <a:ext cx="4343400" cy="3941763"/>
          </a:xfrm>
        </p:spPr>
        <p:txBody>
          <a:bodyPr>
            <a:normAutofit/>
          </a:bodyPr>
          <a:lstStyle/>
          <a:p>
            <a:r>
              <a:rPr lang="en-US" dirty="0"/>
              <a:t>County OEM Director Name</a:t>
            </a:r>
          </a:p>
          <a:p>
            <a:pPr lvl="1"/>
            <a:r>
              <a:rPr lang="en-US" sz="1800" dirty="0"/>
              <a:t>Title</a:t>
            </a:r>
          </a:p>
          <a:p>
            <a:pPr lvl="1"/>
            <a:r>
              <a:rPr lang="en-US" sz="1800" dirty="0"/>
              <a:t>Email</a:t>
            </a:r>
          </a:p>
          <a:p>
            <a:pPr lvl="1"/>
            <a:r>
              <a:rPr lang="en-US" sz="1800" dirty="0"/>
              <a:t>Phone</a:t>
            </a:r>
          </a:p>
          <a:p>
            <a:endParaRPr lang="en-US" dirty="0"/>
          </a:p>
        </p:txBody>
      </p:sp>
      <p:sp>
        <p:nvSpPr>
          <p:cNvPr id="6" name="Content Placeholder 5"/>
          <p:cNvSpPr>
            <a:spLocks noGrp="1"/>
          </p:cNvSpPr>
          <p:nvPr>
            <p:ph sz="quarter" idx="4"/>
          </p:nvPr>
        </p:nvSpPr>
        <p:spPr>
          <a:xfrm>
            <a:off x="4495801" y="1444294"/>
            <a:ext cx="4648200" cy="3941763"/>
          </a:xfrm>
        </p:spPr>
        <p:txBody>
          <a:bodyPr>
            <a:normAutofit/>
          </a:bodyPr>
          <a:lstStyle/>
          <a:p>
            <a:r>
              <a:rPr lang="en-US" dirty="0"/>
              <a:t>The Baltimore UASI Recovery Workgroup </a:t>
            </a:r>
          </a:p>
          <a:p>
            <a:pPr lvl="1"/>
            <a:r>
              <a:rPr lang="en-US" sz="1800" dirty="0"/>
              <a:t>Chair, Tom McNeal </a:t>
            </a:r>
          </a:p>
          <a:p>
            <a:pPr lvl="1"/>
            <a:r>
              <a:rPr lang="en-US" sz="1800" dirty="0" smtClean="0"/>
              <a:t>Deputy Director, Howard County Office of Emergency Management</a:t>
            </a:r>
            <a:endParaRPr lang="en-US" sz="1800" dirty="0"/>
          </a:p>
          <a:p>
            <a:pPr lvl="1"/>
            <a:r>
              <a:rPr lang="en-US" sz="1800" dirty="0" smtClean="0"/>
              <a:t>tmcneal@howardcountymd.gov</a:t>
            </a:r>
          </a:p>
          <a:p>
            <a:pPr lvl="1"/>
            <a:r>
              <a:rPr lang="en-US" sz="1800" dirty="0" smtClean="0"/>
              <a:t>410-313-5931</a:t>
            </a:r>
            <a:endParaRPr lang="en-US" sz="1800" dirty="0"/>
          </a:p>
        </p:txBody>
      </p:sp>
      <p:sp>
        <p:nvSpPr>
          <p:cNvPr id="7" name="Slide Number Placeholder 6"/>
          <p:cNvSpPr>
            <a:spLocks noGrp="1"/>
          </p:cNvSpPr>
          <p:nvPr>
            <p:ph type="sldNum" sz="quarter" idx="12"/>
          </p:nvPr>
        </p:nvSpPr>
        <p:spPr/>
        <p:txBody>
          <a:bodyPr/>
          <a:lstStyle/>
          <a:p>
            <a:fld id="{882BEBE5-1DA3-4F0B-897C-CC212A85B4A6}" type="slidenum">
              <a:rPr lang="en-US" smtClean="0"/>
              <a:pPr/>
              <a:t>8</a:t>
            </a:fld>
            <a:endParaRPr lang="en-US"/>
          </a:p>
        </p:txBody>
      </p:sp>
    </p:spTree>
    <p:extLst>
      <p:ext uri="{BB962C8B-B14F-4D97-AF65-F5344CB8AC3E}">
        <p14:creationId xmlns:p14="http://schemas.microsoft.com/office/powerpoint/2010/main" val="2011675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A7FF6D3D6222449A8FCE02BB6F108B" ma:contentTypeVersion="7" ma:contentTypeDescription="Create a new document." ma:contentTypeScope="" ma:versionID="095a6ed95f84a94b8db4c91207d23c23">
  <xsd:schema xmlns:xsd="http://www.w3.org/2001/XMLSchema" xmlns:xs="http://www.w3.org/2001/XMLSchema" xmlns:p="http://schemas.microsoft.com/office/2006/metadata/properties" targetNamespace="http://schemas.microsoft.com/office/2006/metadata/properties" ma:root="true" ma:fieldsID="4d79c4976bb66d828cfff3466eb336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3FA087-6942-4631-8EA9-8E921CAA51EC}"/>
</file>

<file path=customXml/itemProps2.xml><?xml version="1.0" encoding="utf-8"?>
<ds:datastoreItem xmlns:ds="http://schemas.openxmlformats.org/officeDocument/2006/customXml" ds:itemID="{2F3938E6-B7A1-46BC-89F7-298339596DFA}"/>
</file>

<file path=customXml/itemProps3.xml><?xml version="1.0" encoding="utf-8"?>
<ds:datastoreItem xmlns:ds="http://schemas.openxmlformats.org/officeDocument/2006/customXml" ds:itemID="{5DAA0BFB-761E-4FD3-838C-0C55C031943A}"/>
</file>

<file path=docProps/app.xml><?xml version="1.0" encoding="utf-8"?>
<Properties xmlns="http://schemas.openxmlformats.org/officeDocument/2006/extended-properties" xmlns:vt="http://schemas.openxmlformats.org/officeDocument/2006/docPropsVTypes">
  <Template>Concourse</Template>
  <TotalTime>881</TotalTime>
  <Words>650</Words>
  <Application>Microsoft Office PowerPoint</Application>
  <PresentationFormat>On-screen Show (4:3)</PresentationFormat>
  <Paragraphs>101</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Baltimore UASI Recovery Planning Effort</vt:lpstr>
      <vt:lpstr>Goals</vt:lpstr>
      <vt:lpstr>Situation</vt:lpstr>
      <vt:lpstr>Situation Cont’d.</vt:lpstr>
      <vt:lpstr>Benefits of Recovery Planning</vt:lpstr>
      <vt:lpstr>Budgeting &lt;customize as needed&gt;</vt:lpstr>
      <vt:lpstr>Request for Support for the Jurisdictional and Regional Planning Efforts</vt:lpstr>
      <vt:lpstr>Questions/Comments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Upper Eastern Shore Regional Recovery Planning Effort</dc:title>
  <dc:creator>Elizabeth Webster</dc:creator>
  <cp:lastModifiedBy>Elizabeth Webster</cp:lastModifiedBy>
  <cp:revision>162</cp:revision>
  <cp:lastPrinted>2015-02-02T21:40:28Z</cp:lastPrinted>
  <dcterms:created xsi:type="dcterms:W3CDTF">2014-12-09T03:46:46Z</dcterms:created>
  <dcterms:modified xsi:type="dcterms:W3CDTF">2016-05-19T13:03:44Z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0x01010049A7FF6D3D6222449A8FCE02BB6F108B</vt:lpwstr>
  </property>
  <property fmtid="{D5CDD505-2E9C-101B-9397-08002B2CF9AE}" pid="3" name="URL">
    <vt:lpwstr/>
  </property>
  <property fmtid="{D5CDD505-2E9C-101B-9397-08002B2CF9AE}" pid="4" name="Category">
    <vt:lpwstr>Plans</vt:lpwstr>
  </property>
</Properties>
</file>